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5" r:id="rId4"/>
    <p:sldMasterId id="2147483825" r:id="rId5"/>
    <p:sldMasterId id="2147483850" r:id="rId6"/>
    <p:sldMasterId id="2147483863" r:id="rId7"/>
    <p:sldMasterId id="2147483875" r:id="rId8"/>
  </p:sldMasterIdLst>
  <p:notesMasterIdLst>
    <p:notesMasterId r:id="rId27"/>
  </p:notesMasterIdLst>
  <p:handoutMasterIdLst>
    <p:handoutMasterId r:id="rId28"/>
  </p:handoutMasterIdLst>
  <p:sldIdLst>
    <p:sldId id="256" r:id="rId9"/>
    <p:sldId id="288" r:id="rId10"/>
    <p:sldId id="298" r:id="rId11"/>
    <p:sldId id="299" r:id="rId12"/>
    <p:sldId id="301" r:id="rId13"/>
    <p:sldId id="302" r:id="rId14"/>
    <p:sldId id="303" r:id="rId15"/>
    <p:sldId id="304" r:id="rId16"/>
    <p:sldId id="300" r:id="rId17"/>
    <p:sldId id="305" r:id="rId18"/>
    <p:sldId id="310" r:id="rId19"/>
    <p:sldId id="306" r:id="rId20"/>
    <p:sldId id="307" r:id="rId21"/>
    <p:sldId id="308" r:id="rId22"/>
    <p:sldId id="309" r:id="rId23"/>
    <p:sldId id="295" r:id="rId24"/>
    <p:sldId id="311" r:id="rId25"/>
    <p:sldId id="31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5274" autoAdjust="0"/>
  </p:normalViewPr>
  <p:slideViewPr>
    <p:cSldViewPr snapToGrid="0">
      <p:cViewPr varScale="1">
        <p:scale>
          <a:sx n="159" d="100"/>
          <a:sy n="159" d="100"/>
        </p:scale>
        <p:origin x="162" y="20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136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444EA6-EEDD-4E9F-B556-4392A0127713}" type="datetime1">
              <a:rPr lang="bg-BG" smtClean="0"/>
              <a:t>28.6.2023 г.</a:t>
            </a:fld>
            <a:endParaRPr lang="bg-BG" dirty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dirty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BAE14B8-3CC9-472D-9BC5-A84D80684DE2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noProof="0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18C288B-E88C-48CD-8992-B78B6EFC0A33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4" name="Контейнер за изображение на слайд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bg-BG" noProof="0" dirty="0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bg-BG" noProof="0" dirty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 dirty="0"/>
              <a:t>Второ ниво</a:t>
            </a:r>
          </a:p>
          <a:p>
            <a:pPr lvl="2" rtl="0"/>
            <a:r>
              <a:rPr lang="bg-BG" noProof="0" dirty="0"/>
              <a:t>Трето ниво</a:t>
            </a:r>
          </a:p>
          <a:p>
            <a:pPr lvl="3" rtl="0"/>
            <a:r>
              <a:rPr lang="bg-BG" noProof="0" dirty="0"/>
              <a:t>Четвърто ниво</a:t>
            </a:r>
          </a:p>
          <a:p>
            <a:pPr lvl="4" rtl="0"/>
            <a:r>
              <a:rPr lang="bg-BG" noProof="0" dirty="0"/>
              <a:t>Пето ниво</a:t>
            </a:r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noProof="0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FB667E1-E601-4AAF-B95C-B25720D70A60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bg-BG" smtClean="0"/>
              <a:t>1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3869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6039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775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809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393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7283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956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bg-BG" noProof="0" smtClean="0"/>
              <a:t>16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372544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bg-BG" noProof="0" smtClean="0"/>
              <a:t>17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610412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061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bg-BG" smtClean="0"/>
              <a:t>2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05970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bg-BG" smtClean="0"/>
              <a:t>3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88977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bg-BG" smtClean="0"/>
              <a:t>4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33304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bg-BG" smtClean="0"/>
              <a:t>5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51377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FB667E1-E601-4AAF-B95C-B25720D70A60}" type="slidenum">
              <a:rPr lang="bg-BG" smtClean="0"/>
              <a:t>6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49876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149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7846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667E1-E601-4AAF-B95C-B25720D70A60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12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541C98B9-417B-45FF-99F9-F93875FAB791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488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0BFC820-98D3-4D22-A88A-7DD1DB4EC6A2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432561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5F4CFA3-97E6-4F94-894E-839450F2865B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477261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F64A0A9-9E59-4B7E-9965-A100F3CA6860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8686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DE95F94-A7FE-4C26-8488-EE8130F7D5C4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645755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B145A2B-FDC4-490F-AC5C-25D7E3E416A6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621926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726F942-80E2-4F8F-A7F9-9DCC482D77FE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910860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26DCE2C-CCB8-4E42-B991-338132535B51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73286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5864E20-88D2-4852-B14E-678F79593DCE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631102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88E99A2-BD96-493E-8794-C70E9675E172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4114311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4A763C6-92B4-45C5-9761-0F84DA939874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299199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D192D2D-D2AE-48FF-A07E-A1EC02DFF7E3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4470141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9150AC0-F9FE-48A6-BB3C-535373EF60C6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54396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CF00AB4-BB12-4B84-88F9-847B8DB38B7B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7971683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F386D34-D4A5-4EF9-B273-9F274846E6EF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3057873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6F4A94F-80CA-48B3-9C6C-26D341383D1D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5018527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E9245C-4AEF-4E70-A9CC-3BDA7BD72C96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3346027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A9B9BA3-77FD-4628-B309-2FD9B4B62B8A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6815106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CC5014A-0245-42D9-B04A-D6D2C70E30DC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0428033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F60018C-A506-4F3C-8BA5-97FEBA129CDF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9958378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64FE261-97F7-4BA1-A6ED-A647929A3309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6387546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5659DD4-2830-454B-9148-A00F11AE5C90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07189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A1A4F2-430E-4882-8735-90E2110DB6F3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4020870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FE979F8-91D7-4AAD-83C8-69669B3B1CBD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5623402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11A677D-7CFC-42F3-9508-7020507BDE41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751845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E455D8-10ED-4FE0-A124-8B83BAAEFD0F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6407883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75C569-C998-4C33-A1BA-0A34975F3F4D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2145054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138E0FD-B69C-46A2-89DE-0F0BC13F7D0B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5347619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F6B986-D4A7-4C45-8FA5-FF085229906F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4716248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817A812-91D2-42AA-B5E7-4664F3A238C9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0128914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47236D4-7289-45B4-A8B0-41D6A23A602E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2806403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EAD81DD-762B-4980-88C3-390B50604544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7563193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pPr rtl="0"/>
            <a:fld id="{08D615D6-54FA-4651-90B1-CB65F8BE0238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11521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29D34CB-3D60-4BDE-886F-0DC2C0E124B9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9701729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7B42E-0CE6-55E3-0D02-B9EEB5EF2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E8F4B9-7EF1-AACD-8074-33510C173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A1C06-19A0-0645-5255-17639D050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5659DD4-2830-454B-9148-A00F11AE5C90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79358-CAA2-0EE8-806F-E3CC94664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2245C-A9E3-4D51-DD87-10927E401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8633389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A3940-B276-82DE-C018-74EDE14C1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53778-2AD1-13EF-CA74-17340BC7B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2050D-A937-95EB-6E36-C98E0421D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FE979F8-91D7-4AAD-83C8-69669B3B1CBD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B782-456F-E63C-7024-244CA04B9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FE504-291F-283A-04C3-896A6BB01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7040561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06F2E-F2F1-CAB2-0CCF-A51638F8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CB2D4-3297-4118-B603-C1D3DB1D0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FC11E-9ED5-31D8-3FBC-35013ED5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1A677D-7CFC-42F3-9508-7020507BDE41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4B894-2364-143D-70B9-06A3E3241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266AE-5E5F-271B-6990-1F5F492CD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4115487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CA36-5EFA-8180-D780-8A32ECB6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E07D-A2B6-43F5-69E2-91625CA60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4B243-7AA8-9C7F-C8ED-687C28171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76CFA-1051-F5AE-6848-1A837F21F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E455D8-10ED-4FE0-A124-8B83BAAEFD0F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DAE27-B5BA-2F63-AE2A-946D1178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FDA80-A55D-CF50-8F47-283D8762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4485040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88A6-EB80-DFC7-AA80-0CE293A70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507A6-43D9-8282-C1FE-B2637C750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C09DE-DDD6-0C9D-A473-6D50171CA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B7A4AB-9EF4-72FA-1FEA-0383468F4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1AF10-773E-0959-A3D6-7463E53050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B4EF3F-6804-ED07-F3AC-64F9DA7C5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75C569-C998-4C33-A1BA-0A34975F3F4D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EE198-ADE5-C2B7-5CB5-9FE4C135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559529-2BDA-7780-56F4-D88D42BC9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0798414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192C-670A-14C6-69FD-50AD9C08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A817A-F145-FA60-22F4-A7106BA0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138E0FD-B69C-46A2-89DE-0F0BC13F7D0B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E4065-734C-F189-1D0B-C2E88C34B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0F012-3FA9-E8C1-F61D-85C9DE282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200606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C468C6-B06F-AAB6-A54C-983E7F099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F6B986-D4A7-4C45-8FA5-FF085229906F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96270-203E-8196-4528-7A9EB01E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DAF24-74E3-8C02-C936-C0BC9FFC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4091667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0AAD-0CB9-9A35-4AF2-07711464B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D2180-5C56-2665-DF56-2539D566C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50E05-8B8D-3E21-A041-7897EE4A8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899E6-8FC1-DFD3-D7EE-7438F9A2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817A812-91D2-42AA-B5E7-4664F3A238C9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36135-0A61-ED4B-C597-5FEC7005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81FA8-7C84-97A2-EED9-8C45DF79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6105009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5075D-888D-8F6C-AC67-205FF3587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0B448-9258-A7E4-1A2B-9B1AF5DB49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26A1E-D779-13DA-36E1-EC3FCE7D1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AC09F-B3F6-AB90-670D-8FA554914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47236D4-7289-45B4-A8B0-41D6A23A602E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43482-E68A-53B2-1AD5-F12B73FD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EF490-705B-968B-96F6-6FDE3D3F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8902829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68A8-54B5-B501-90FE-6B14B89E0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29791-9ACE-0C4E-AC93-CEDBCDAC3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EFE4-032E-89AB-AED5-3F59D37FC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EAD81DD-762B-4980-88C3-390B50604544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A9BBF-28A5-88BF-AC53-B2EC94E5D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90E29-5EBE-6C8F-3CDE-30657FED5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29285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B76740-661B-4196-85FE-07C3A1377767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588819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F99055-4EAA-DCAE-E5B1-25D4827D1D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1F957-F2D3-5E0D-4BB9-EF8F42D04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500D0-0C1B-D4DC-245A-915D57EBA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8D615D6-54FA-4651-90B1-CB65F8BE0238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74DB0-3F94-DF45-A2D2-765F1B880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A5F50-6364-954C-8C0D-E5E850AF4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0625204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5659DD4-2830-454B-9148-A00F11AE5C90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0580296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FE979F8-91D7-4AAD-83C8-69669B3B1CBD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9335842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1A677D-7CFC-42F3-9508-7020507BDE41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40515585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E455D8-10ED-4FE0-A124-8B83BAAEFD0F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0606249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75C569-C998-4C33-A1BA-0A34975F3F4D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9965210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138E0FD-B69C-46A2-89DE-0F0BC13F7D0B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44131136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F6B986-D4A7-4C45-8FA5-FF085229906F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3998945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817A812-91D2-42AA-B5E7-4664F3A238C9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5652252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47236D4-7289-45B4-A8B0-41D6A23A602E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725805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466978D-0F2E-4FDC-A740-CC8DBCD9D9A4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139359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C5A259-D0ED-4990-9D57-0EC4003120A0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465346489"/>
      </p:ext>
    </p:extLst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C5A259-D0ED-4990-9D57-0EC4003120A0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5710020"/>
      </p:ext>
    </p:extLst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C5A259-D0ED-4990-9D57-0EC4003120A0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156328875"/>
      </p:ext>
    </p:extLst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C5A259-D0ED-4990-9D57-0EC4003120A0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0644799"/>
      </p:ext>
    </p:extLst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C5A259-D0ED-4990-9D57-0EC4003120A0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152449794"/>
      </p:ext>
    </p:extLst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EAD81DD-762B-4980-88C3-390B50604544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4612328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8D615D6-54FA-4651-90B1-CB65F8BE0238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09395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990F60D-6943-43B0-B9FD-0366CCC05815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92410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68AEFBC-590A-4C30-8B65-0DC194AFBAEC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557131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C0560EB-6973-431D-9521-11BF91898A66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770878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BA4D37CB-77E6-40DD-A9E0-95F398DCDDF7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945362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D688E715-B1A8-4F63-8A1A-7D498F8AEB6A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626754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rtl="0"/>
            <a:fld id="{F9C5A259-D0ED-4990-9D57-0EC4003120A0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793468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A6CABC-4D81-CFA3-1B02-5EFA2F64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1598B-259B-FF6F-3753-D3F815D68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1ED1F-6250-06C0-C164-A11270154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A4D37CB-77E6-40DD-A9E0-95F398DCDDF7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EFAA3-FAC9-9AC7-583D-93B806B16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A8CE3-6A30-BFAB-9C14-CF2E2A655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701552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A4D37CB-77E6-40DD-A9E0-95F398DCDDF7}" type="datetime1">
              <a:rPr lang="bg-BG" noProof="0" smtClean="0"/>
              <a:t>28.6.2023 г.</a:t>
            </a:fld>
            <a:endParaRPr lang="bg-BG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rtl="0"/>
            <a:fld id="{CA8D9AD5-F248-4919-864A-CFD76CC027D6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24805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7D5FA30-A559-40E7-AE88-44FF2C6D1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118" y="0"/>
            <a:ext cx="276082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F9D5CE-C97A-413D-2A77-2A183AD5B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0" r="-1490"/>
          <a:stretch/>
        </p:blipFill>
        <p:spPr>
          <a:xfrm flipH="1">
            <a:off x="8391525" y="0"/>
            <a:ext cx="3800475" cy="686339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553637" y="1454416"/>
            <a:ext cx="9185533" cy="231603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sz="17900" dirty="0"/>
              <a:t>PET WARS</a:t>
            </a:r>
            <a:endParaRPr lang="bg-BG" sz="17900" dirty="0"/>
          </a:p>
        </p:txBody>
      </p:sp>
      <p:sp>
        <p:nvSpPr>
          <p:cNvPr id="5" name="Подзаглавие 4"/>
          <p:cNvSpPr>
            <a:spLocks noGrp="1"/>
          </p:cNvSpPr>
          <p:nvPr>
            <p:ph type="subTitle" idx="1"/>
          </p:nvPr>
        </p:nvSpPr>
        <p:spPr>
          <a:xfrm>
            <a:off x="3013701" y="3589471"/>
            <a:ext cx="4474954" cy="628650"/>
          </a:xfrm>
        </p:spPr>
        <p:txBody>
          <a:bodyPr rtlCol="0"/>
          <a:lstStyle/>
          <a:p>
            <a:pPr rtl="0"/>
            <a:r>
              <a:rPr lang="en-US" sz="5400" dirty="0"/>
              <a:t>CATS vs DOGS</a:t>
            </a:r>
            <a:endParaRPr lang="bg-BG" sz="5400" dirty="0"/>
          </a:p>
        </p:txBody>
      </p:sp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A082D2-F1F2-DA89-E233-CDCAA6BB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025" y="136525"/>
            <a:ext cx="6448425" cy="1182674"/>
          </a:xfrm>
        </p:spPr>
        <p:txBody>
          <a:bodyPr>
            <a:noAutofit/>
          </a:bodyPr>
          <a:lstStyle/>
          <a:p>
            <a:r>
              <a:rPr lang="en-US" sz="3600" b="1" dirty="0"/>
              <a:t>Code Talk – HERO class</a:t>
            </a:r>
            <a:endParaRPr lang="bg-BG" sz="36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D325B-88AF-90AA-8538-C622BE9E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Hristo Ivanov 2023</a:t>
            </a:r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5F6DF-543D-9DF3-EFDB-C3403EE8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D9AD5-F248-4919-864A-CFD76CC027D6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E5CA61-D793-1E9C-E967-D320C1DD5D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5" r="-2635"/>
          <a:stretch/>
        </p:blipFill>
        <p:spPr>
          <a:xfrm>
            <a:off x="1155900" y="1542767"/>
            <a:ext cx="5563376" cy="4058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8926B8-3718-946A-7CFD-0E0F91FCC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963" y="1541218"/>
            <a:ext cx="3614738" cy="406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0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A082D2-F1F2-DA89-E233-CDCAA6BB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975" y="101600"/>
            <a:ext cx="6448425" cy="1182674"/>
          </a:xfrm>
        </p:spPr>
        <p:txBody>
          <a:bodyPr>
            <a:noAutofit/>
          </a:bodyPr>
          <a:lstStyle/>
          <a:p>
            <a:r>
              <a:rPr lang="en-US" sz="3600" b="1" dirty="0"/>
              <a:t>Hero Movement Logic</a:t>
            </a:r>
            <a:endParaRPr lang="bg-BG" sz="36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D325B-88AF-90AA-8538-C622BE9E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Hristo Ivanov 2023</a:t>
            </a:r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5F6DF-543D-9DF3-EFDB-C3403EE8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D9AD5-F248-4919-864A-CFD76CC027D6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11F85-8365-23C3-76E1-D2B8F274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623" y="1099787"/>
            <a:ext cx="5934903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A082D2-F1F2-DA89-E233-CDCAA6BB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625" y="136525"/>
            <a:ext cx="6448425" cy="1182674"/>
          </a:xfrm>
        </p:spPr>
        <p:txBody>
          <a:bodyPr>
            <a:noAutofit/>
          </a:bodyPr>
          <a:lstStyle/>
          <a:p>
            <a:r>
              <a:rPr lang="en-US" sz="3600" b="1" dirty="0"/>
              <a:t>Drawing the resources to the interface</a:t>
            </a:r>
            <a:endParaRPr lang="bg-BG" sz="36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D325B-88AF-90AA-8538-C622BE9E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Hristo Ivanov 2023</a:t>
            </a:r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5F6DF-543D-9DF3-EFDB-C3403EE8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D9AD5-F248-4919-864A-CFD76CC027D6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10837-4B7E-969B-6097-29C58CC2B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348" y="1408943"/>
            <a:ext cx="6863304" cy="47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97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A082D2-F1F2-DA89-E233-CDCAA6BB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6" y="226269"/>
            <a:ext cx="10506074" cy="1182674"/>
          </a:xfrm>
        </p:spPr>
        <p:txBody>
          <a:bodyPr>
            <a:noAutofit/>
          </a:bodyPr>
          <a:lstStyle/>
          <a:p>
            <a:r>
              <a:rPr lang="en-US" sz="3600" b="1" dirty="0"/>
              <a:t>There were transformed from classes to just 2 functions, so now they are fully dependent on the map: </a:t>
            </a:r>
            <a:endParaRPr lang="bg-BG" sz="36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D325B-88AF-90AA-8538-C622BE9E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Hristo Ivanov 2023</a:t>
            </a:r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5F6DF-543D-9DF3-EFDB-C3403EE8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D9AD5-F248-4919-864A-CFD76CC027D6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7CE57C-FF5D-CCAB-ADBC-FC4E168CC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276" y="1776130"/>
            <a:ext cx="900238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45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A082D2-F1F2-DA89-E233-CDCAA6BB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523" y="676274"/>
            <a:ext cx="7629525" cy="1182674"/>
          </a:xfrm>
        </p:spPr>
        <p:txBody>
          <a:bodyPr>
            <a:noAutofit/>
          </a:bodyPr>
          <a:lstStyle/>
          <a:p>
            <a:r>
              <a:rPr lang="en-US" sz="3600" b="1" dirty="0"/>
              <a:t>Same approach was used for the farms:</a:t>
            </a:r>
            <a:endParaRPr lang="bg-BG" sz="36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D325B-88AF-90AA-8538-C622BE9E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Hristo Ivanov 2023</a:t>
            </a:r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5F6DF-543D-9DF3-EFDB-C3403EE8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D9AD5-F248-4919-864A-CFD76CC027D6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C1286-60EA-463B-1240-10AAD8B35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964" y="2057168"/>
            <a:ext cx="9278645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9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A082D2-F1F2-DA89-E233-CDCAA6BB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184" y="136525"/>
            <a:ext cx="4876801" cy="1182674"/>
          </a:xfrm>
        </p:spPr>
        <p:txBody>
          <a:bodyPr>
            <a:noAutofit/>
          </a:bodyPr>
          <a:lstStyle/>
          <a:p>
            <a:r>
              <a:rPr lang="en-US" sz="3600" b="1" dirty="0"/>
              <a:t>Event map dictionaries</a:t>
            </a:r>
            <a:endParaRPr lang="bg-BG" sz="36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D325B-88AF-90AA-8538-C622BE9E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Hristo Ivanov 2023</a:t>
            </a:r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5F6DF-543D-9DF3-EFDB-C3403EE8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D9AD5-F248-4919-864A-CFD76CC027D6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FFA3AC-7058-A96B-9312-82596BAED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63" y="1021607"/>
            <a:ext cx="4639322" cy="5325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76630E-2551-21E2-B0AB-DF18CAF5F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586" y="1021603"/>
            <a:ext cx="4576656" cy="532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17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21D42-3DEB-ACA6-5190-48951D8CF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2DEE9-6449-6E14-01BA-CDFAA793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16</a:t>
            </a:fld>
            <a:endParaRPr lang="bg-BG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5669E4-8D5B-3AAD-864A-020821DE58F5}"/>
              </a:ext>
            </a:extLst>
          </p:cNvPr>
          <p:cNvSpPr/>
          <p:nvPr/>
        </p:nvSpPr>
        <p:spPr>
          <a:xfrm>
            <a:off x="3406898" y="308638"/>
            <a:ext cx="35108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F8F5A-FB17-B78C-F13E-076D5F33755A}"/>
              </a:ext>
            </a:extLst>
          </p:cNvPr>
          <p:cNvSpPr txBox="1"/>
          <p:nvPr/>
        </p:nvSpPr>
        <p:spPr>
          <a:xfrm>
            <a:off x="1238249" y="1481352"/>
            <a:ext cx="81819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/>
              <a:t>Time management and prioritizing.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Artwork and tilesets.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Refactoring/optimizing after the last code review.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Starting from zero.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Battle system. </a:t>
            </a:r>
            <a:endParaRPr lang="bg-BG" sz="3600" dirty="0"/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Game lagging – resolved by editing the assets.</a:t>
            </a:r>
          </a:p>
          <a:p>
            <a:pPr marL="342900" indent="-342900">
              <a:buFont typeface="+mj-lt"/>
              <a:buAutoNum type="arabicPeriod"/>
            </a:pPr>
            <a:endParaRPr lang="bg-BG" sz="3600" dirty="0"/>
          </a:p>
        </p:txBody>
      </p:sp>
    </p:spTree>
    <p:extLst>
      <p:ext uri="{BB962C8B-B14F-4D97-AF65-F5344CB8AC3E}">
        <p14:creationId xmlns:p14="http://schemas.microsoft.com/office/powerpoint/2010/main" val="336545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21D42-3DEB-ACA6-5190-48951D8CF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2DEE9-6449-6E14-01BA-CDFAA793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17</a:t>
            </a:fld>
            <a:endParaRPr lang="bg-BG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5669E4-8D5B-3AAD-864A-020821DE58F5}"/>
              </a:ext>
            </a:extLst>
          </p:cNvPr>
          <p:cNvSpPr/>
          <p:nvPr/>
        </p:nvSpPr>
        <p:spPr>
          <a:xfrm>
            <a:off x="1919318" y="232438"/>
            <a:ext cx="64860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Future development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F8F5A-FB17-B78C-F13E-076D5F33755A}"/>
              </a:ext>
            </a:extLst>
          </p:cNvPr>
          <p:cNvSpPr txBox="1"/>
          <p:nvPr/>
        </p:nvSpPr>
        <p:spPr>
          <a:xfrm>
            <a:off x="1229726" y="1640769"/>
            <a:ext cx="818197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Battle system implementation. </a:t>
            </a:r>
            <a:endParaRPr lang="bg-BG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Marking the ownership of the farms.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AI implementation for Shaq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Moving mechanics need improvement.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Moving from QUAD to HEX tiles.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Drawing own artwork and tilesets.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Using professional tools for map creation.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Full screen mode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project can easily expand by adding maps, units, towns, fractions, campaign mode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Moving to different dev environment.</a:t>
            </a:r>
          </a:p>
          <a:p>
            <a:pPr marL="342900" indent="-342900">
              <a:buFont typeface="+mj-lt"/>
              <a:buAutoNum type="arabicPeriod"/>
            </a:pPr>
            <a:endParaRPr lang="bg-BG" sz="3600" dirty="0"/>
          </a:p>
        </p:txBody>
      </p:sp>
    </p:spTree>
    <p:extLst>
      <p:ext uri="{BB962C8B-B14F-4D97-AF65-F5344CB8AC3E}">
        <p14:creationId xmlns:p14="http://schemas.microsoft.com/office/powerpoint/2010/main" val="146207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7D5FA30-A559-40E7-AE88-44FF2C6D1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118" y="0"/>
            <a:ext cx="276082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F9D5CE-C97A-413D-2A77-2A183AD5B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0" r="-1490"/>
          <a:stretch/>
        </p:blipFill>
        <p:spPr>
          <a:xfrm flipH="1">
            <a:off x="8391525" y="0"/>
            <a:ext cx="3800475" cy="686339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210737" y="1616341"/>
            <a:ext cx="9185533" cy="2316030"/>
          </a:xfrm>
        </p:spPr>
        <p:txBody>
          <a:bodyPr rtlCol="0">
            <a:normAutofit/>
          </a:bodyPr>
          <a:lstStyle/>
          <a:p>
            <a:pPr rtl="0"/>
            <a:r>
              <a:rPr lang="en-US" sz="13400" dirty="0"/>
              <a:t>Thank you</a:t>
            </a:r>
            <a:endParaRPr lang="bg-BG" sz="13400" dirty="0"/>
          </a:p>
        </p:txBody>
      </p:sp>
      <p:sp>
        <p:nvSpPr>
          <p:cNvPr id="5" name="Подзаглавие 4"/>
          <p:cNvSpPr>
            <a:spLocks noGrp="1"/>
          </p:cNvSpPr>
          <p:nvPr>
            <p:ph type="subTitle" idx="1"/>
          </p:nvPr>
        </p:nvSpPr>
        <p:spPr>
          <a:xfrm>
            <a:off x="2525065" y="3637096"/>
            <a:ext cx="6054099" cy="2020754"/>
          </a:xfrm>
        </p:spPr>
        <p:txBody>
          <a:bodyPr rtlCol="0"/>
          <a:lstStyle/>
          <a:p>
            <a:pPr rtl="0"/>
            <a:r>
              <a:rPr lang="en-US" sz="5400" dirty="0"/>
              <a:t>For your attention</a:t>
            </a:r>
            <a:endParaRPr lang="bg-BG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F4874-8B9C-596A-5FE1-302FD2038996}"/>
              </a:ext>
            </a:extLst>
          </p:cNvPr>
          <p:cNvSpPr txBox="1"/>
          <p:nvPr/>
        </p:nvSpPr>
        <p:spPr>
          <a:xfrm>
            <a:off x="1589713" y="6642556"/>
            <a:ext cx="51063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No animals were harmed in the making of this game!</a:t>
            </a:r>
            <a:endParaRPr lang="bg-BG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E28B2-E4CA-8470-F30F-41D2481908A0}"/>
              </a:ext>
            </a:extLst>
          </p:cNvPr>
          <p:cNvSpPr txBox="1"/>
          <p:nvPr/>
        </p:nvSpPr>
        <p:spPr>
          <a:xfrm>
            <a:off x="3902827" y="5759786"/>
            <a:ext cx="486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https://github.com/hristogwivanov/PetWars</a:t>
            </a:r>
            <a:endParaRPr lang="bg-BG" dirty="0"/>
          </a:p>
        </p:txBody>
      </p:sp>
      <p:pic>
        <p:nvPicPr>
          <p:cNvPr id="1030" name="Picture 6" descr="Github Logo - Free social media icons">
            <a:extLst>
              <a:ext uri="{FF2B5EF4-FFF2-40B4-BE49-F238E27FC236}">
                <a16:creationId xmlns:a16="http://schemas.microsoft.com/office/drawing/2014/main" id="{8C6BC6FA-0E93-2950-ECF5-947947623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884" y="5670885"/>
            <a:ext cx="564482" cy="5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30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лавие 12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71331" cy="4601183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en-US" sz="6600" dirty="0"/>
              <a:t>What </a:t>
            </a:r>
            <a:br>
              <a:rPr lang="en-US" sz="6600" dirty="0"/>
            </a:br>
            <a:r>
              <a:rPr lang="en-US" sz="6600" dirty="0"/>
              <a:t>is Pet Wars???</a:t>
            </a:r>
            <a:endParaRPr lang="bg-BG" sz="6600" dirty="0"/>
          </a:p>
        </p:txBody>
      </p:sp>
      <p:sp>
        <p:nvSpPr>
          <p:cNvPr id="14" name="Контейнер за съдържание 13"/>
          <p:cNvSpPr>
            <a:spLocks noGrp="1"/>
          </p:cNvSpPr>
          <p:nvPr>
            <p:ph idx="1"/>
          </p:nvPr>
        </p:nvSpPr>
        <p:spPr>
          <a:xfrm>
            <a:off x="3869268" y="749808"/>
            <a:ext cx="7315200" cy="5120640"/>
          </a:xfrm>
        </p:spPr>
        <p:txBody>
          <a:bodyPr rtlCol="0">
            <a:normAutofit/>
          </a:bodyPr>
          <a:lstStyle/>
          <a:p>
            <a:pPr rtl="0">
              <a:buFont typeface="Wingdings" panose="05000000000000000000" pitchFamily="2" charset="2"/>
              <a:buChar char="Ø"/>
            </a:pPr>
            <a:r>
              <a:rPr lang="en-US" sz="3200" dirty="0"/>
              <a:t>TBSG - Turn Based Strategy Game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n-US" sz="3200" dirty="0"/>
              <a:t>Created using PyGame</a:t>
            </a:r>
            <a:endParaRPr lang="bg-BG" sz="3200" dirty="0"/>
          </a:p>
          <a:p>
            <a:pPr rtl="0">
              <a:buFont typeface="Wingdings" panose="05000000000000000000" pitchFamily="2" charset="2"/>
              <a:buChar char="Ø"/>
            </a:pPr>
            <a:r>
              <a:rPr lang="en-US" sz="3200" dirty="0"/>
              <a:t>You got limited moves each turn(day)</a:t>
            </a:r>
            <a:endParaRPr lang="bg-BG" sz="3200" dirty="0"/>
          </a:p>
          <a:p>
            <a:pPr rtl="0">
              <a:buFont typeface="Wingdings" panose="05000000000000000000" pitchFamily="2" charset="2"/>
              <a:buChar char="Ø"/>
            </a:pPr>
            <a:r>
              <a:rPr lang="en-US" sz="3200" dirty="0"/>
              <a:t>Main game is focused on hiring an army and exploring the adventure map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n-US" sz="3200" dirty="0"/>
              <a:t>You can fight neutral armies and collect resources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n-US" sz="3200" dirty="0"/>
              <a:t>The main goal is to defeat the prime evil -  Shaq the Pug</a:t>
            </a:r>
            <a:endParaRPr lang="bg-BG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65F9E7-34E0-5E02-F70E-4CEC3EBDC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0331" y="6407150"/>
            <a:ext cx="1607607" cy="365125"/>
          </a:xfrm>
        </p:spPr>
        <p:txBody>
          <a:bodyPr/>
          <a:lstStyle/>
          <a:p>
            <a:pPr rtl="0"/>
            <a:r>
              <a:rPr lang="en-US" noProof="0" dirty="0"/>
              <a:t>Hristo Ivanov 2023</a:t>
            </a:r>
            <a:endParaRPr lang="bg-BG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DBDF8-D5AE-8349-F415-00E71296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2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A082D2-F1F2-DA89-E233-CDCAA6BB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594" y="284176"/>
            <a:ext cx="8379231" cy="1508760"/>
          </a:xfrm>
        </p:spPr>
        <p:txBody>
          <a:bodyPr>
            <a:normAutofit/>
          </a:bodyPr>
          <a:lstStyle/>
          <a:p>
            <a:r>
              <a:rPr lang="en-US" sz="8000" b="1" dirty="0"/>
              <a:t>INSPIRATIONS</a:t>
            </a:r>
            <a:endParaRPr lang="bg-BG" sz="80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DB7E733-BD7E-6A95-E07C-9342B1F6C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6" y="1982271"/>
            <a:ext cx="3314699" cy="474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eroes of Might and Magic III: The Restoration of Erathia cover or  packaging material - MobyGames">
            <a:extLst>
              <a:ext uri="{FF2B5EF4-FFF2-40B4-BE49-F238E27FC236}">
                <a16:creationId xmlns:a16="http://schemas.microsoft.com/office/drawing/2014/main" id="{023C5063-BE56-729C-0910-724B5BCCF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31" y="1972746"/>
            <a:ext cx="4756540" cy="472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B07D18C-C8F9-E653-34B5-0859B9DA7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3271" y="6422854"/>
            <a:ext cx="5044440" cy="365125"/>
          </a:xfrm>
        </p:spPr>
        <p:txBody>
          <a:bodyPr/>
          <a:lstStyle/>
          <a:p>
            <a:pPr rtl="0"/>
            <a:r>
              <a:rPr lang="en-US" noProof="0" dirty="0"/>
              <a:t>Hristo Ivanov 2023</a:t>
            </a:r>
            <a:endParaRPr lang="bg-BG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6EC1AB-9C59-7109-2DFB-9293A05C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0027" y="6422854"/>
            <a:ext cx="327228" cy="365125"/>
          </a:xfrm>
        </p:spPr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3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411902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105DAC-A1BD-294E-CF70-A53844AD1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188" y="891096"/>
            <a:ext cx="7740712" cy="56677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4A082D2-F1F2-DA89-E233-CDCAA6BB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419" y="-108182"/>
            <a:ext cx="5178831" cy="1182674"/>
          </a:xfrm>
        </p:spPr>
        <p:txBody>
          <a:bodyPr>
            <a:normAutofit/>
          </a:bodyPr>
          <a:lstStyle/>
          <a:p>
            <a:r>
              <a:rPr lang="en-US" b="1" dirty="0"/>
              <a:t>How it Started? </a:t>
            </a:r>
            <a:endParaRPr lang="bg-BG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D325B-88AF-90AA-8538-C622BE9E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4791"/>
            <a:ext cx="4114800" cy="365125"/>
          </a:xfrm>
        </p:spPr>
        <p:txBody>
          <a:bodyPr/>
          <a:lstStyle/>
          <a:p>
            <a:pPr rtl="0"/>
            <a:r>
              <a:rPr lang="en-US" noProof="0" dirty="0"/>
              <a:t>Hristo Ivanov 2023</a:t>
            </a:r>
            <a:endParaRPr lang="bg-BG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5F6DF-543D-9DF3-EFDB-C3403EE8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4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718893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75000"/>
              </a:schemeClr>
            </a:gs>
            <a:gs pos="0">
              <a:srgbClr val="7030A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D325B-88AF-90AA-8538-C622BE9E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5F6DF-543D-9DF3-EFDB-C3403EE8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5</a:t>
            </a:fld>
            <a:endParaRPr lang="bg-BG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A104BE-4DC9-58FC-D83B-FC2298E4C4AF}"/>
              </a:ext>
            </a:extLst>
          </p:cNvPr>
          <p:cNvSpPr/>
          <p:nvPr/>
        </p:nvSpPr>
        <p:spPr>
          <a:xfrm>
            <a:off x="1718087" y="138431"/>
            <a:ext cx="15842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CATS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9CCEA8-4429-6E05-87D3-17AD69ACBA59}"/>
              </a:ext>
            </a:extLst>
          </p:cNvPr>
          <p:cNvSpPr/>
          <p:nvPr/>
        </p:nvSpPr>
        <p:spPr>
          <a:xfrm>
            <a:off x="7949003" y="138431"/>
            <a:ext cx="1856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DOGS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9D48FD-D0DC-3E45-E08E-51E7B49E9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24" y="962942"/>
            <a:ext cx="952500" cy="9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E12F55-3BB6-B8A2-3644-9D1EDB43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319" y="1061761"/>
            <a:ext cx="952500" cy="95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5D3128-C44C-C901-F9CF-FA54141EA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319" y="2889905"/>
            <a:ext cx="952500" cy="952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859990-A1DD-5090-9B4E-6ACFDFE6B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867" y="5276628"/>
            <a:ext cx="952500" cy="952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44F929-2788-DE45-5EE3-144EBF856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124" y="2867942"/>
            <a:ext cx="952500" cy="952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C0F283-9847-9C46-257F-199516F27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9319" y="1992559"/>
            <a:ext cx="952500" cy="952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DBF9D3-3DAD-4B43-9B01-216112ADE0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9319" y="3966230"/>
            <a:ext cx="952500" cy="952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88041F0-B0D8-5390-7EFE-84F8DA7F2F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124" y="3820442"/>
            <a:ext cx="9525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E81C27-3C49-B225-48AE-1BE8692660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124" y="1915442"/>
            <a:ext cx="952500" cy="9525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FEFC9F7-00E6-0A89-148E-4B88FE725386}"/>
              </a:ext>
            </a:extLst>
          </p:cNvPr>
          <p:cNvSpPr/>
          <p:nvPr/>
        </p:nvSpPr>
        <p:spPr>
          <a:xfrm>
            <a:off x="4115080" y="80938"/>
            <a:ext cx="3021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Fractions!</a:t>
            </a:r>
            <a:endParaRPr lang="bg-BG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D483229-B873-959D-F5FE-54768745BF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29937" y="5006864"/>
            <a:ext cx="1428750" cy="142875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4C3D91E-AC4D-97D3-540C-45788E256A60}"/>
              </a:ext>
            </a:extLst>
          </p:cNvPr>
          <p:cNvSpPr/>
          <p:nvPr/>
        </p:nvSpPr>
        <p:spPr>
          <a:xfrm>
            <a:off x="274516" y="5129792"/>
            <a:ext cx="25355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Neutral: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C3DCF7-2B05-5416-1C39-DE3CD0721F8D}"/>
              </a:ext>
            </a:extLst>
          </p:cNvPr>
          <p:cNvSpPr txBox="1"/>
          <p:nvPr/>
        </p:nvSpPr>
        <p:spPr>
          <a:xfrm>
            <a:off x="1847850" y="994067"/>
            <a:ext cx="3606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Nebuchadnezzar: Our hero!</a:t>
            </a:r>
          </a:p>
          <a:p>
            <a:r>
              <a:rPr lang="en-US" dirty="0">
                <a:solidFill>
                  <a:srgbClr val="E8EAED"/>
                </a:solidFill>
                <a:latin typeface="Google Sans"/>
              </a:rPr>
              <a:t>The cats follow him, but he never</a:t>
            </a:r>
          </a:p>
          <a:p>
            <a:r>
              <a:rPr lang="en-US" dirty="0">
                <a:solidFill>
                  <a:srgbClr val="E8EAED"/>
                </a:solidFill>
                <a:latin typeface="Google Sans"/>
              </a:rPr>
              <a:t>takes part in a fight! </a:t>
            </a:r>
            <a:endParaRPr lang="bg-BG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C140F1-846A-F32E-2B36-C71F1B07E4C2}"/>
              </a:ext>
            </a:extLst>
          </p:cNvPr>
          <p:cNvSpPr txBox="1"/>
          <p:nvPr/>
        </p:nvSpPr>
        <p:spPr>
          <a:xfrm>
            <a:off x="6862544" y="1008291"/>
            <a:ext cx="3606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Shaq: The prime evil, the leader of all dogs. </a:t>
            </a:r>
            <a:r>
              <a:rPr lang="en-US" dirty="0">
                <a:solidFill>
                  <a:srgbClr val="E8EAED"/>
                </a:solidFill>
                <a:latin typeface="Google Sans"/>
              </a:rPr>
              <a:t>Controlled by AI. Defeat him and you win the game! </a:t>
            </a:r>
            <a:endParaRPr lang="bg-BG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ECFC4A-5C14-D727-4A0A-AFE31F28A253}"/>
              </a:ext>
            </a:extLst>
          </p:cNvPr>
          <p:cNvSpPr txBox="1"/>
          <p:nvPr/>
        </p:nvSpPr>
        <p:spPr>
          <a:xfrm>
            <a:off x="1837559" y="1908387"/>
            <a:ext cx="3606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Street Cat: Found on the street. </a:t>
            </a:r>
          </a:p>
          <a:p>
            <a:r>
              <a:rPr lang="en-US" dirty="0">
                <a:solidFill>
                  <a:srgbClr val="E8EAED"/>
                </a:solidFill>
                <a:latin typeface="Google Sans"/>
              </a:rPr>
              <a:t>Basic melee unit. Don’t expect much!</a:t>
            </a:r>
            <a:endParaRPr lang="bg-BG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1A7CC1-4E0E-A15D-30A9-669B86C2117B}"/>
              </a:ext>
            </a:extLst>
          </p:cNvPr>
          <p:cNvSpPr txBox="1"/>
          <p:nvPr/>
        </p:nvSpPr>
        <p:spPr>
          <a:xfrm>
            <a:off x="1830679" y="2905811"/>
            <a:ext cx="3606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The Persian: Loves milk!</a:t>
            </a:r>
          </a:p>
          <a:p>
            <a:r>
              <a:rPr lang="en-US" dirty="0">
                <a:solidFill>
                  <a:srgbClr val="E8EAED"/>
                </a:solidFill>
                <a:latin typeface="Google Sans"/>
              </a:rPr>
              <a:t>The cats archer, however</a:t>
            </a:r>
          </a:p>
          <a:p>
            <a:r>
              <a:rPr lang="en-US" dirty="0">
                <a:solidFill>
                  <a:srgbClr val="E8EAED"/>
                </a:solidFill>
                <a:latin typeface="Google Sans"/>
              </a:rPr>
              <a:t>I still can’t explain how it shoots.</a:t>
            </a:r>
            <a:endParaRPr lang="bg-BG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6E876E-7671-9C8D-973C-D08C3D5E6894}"/>
              </a:ext>
            </a:extLst>
          </p:cNvPr>
          <p:cNvSpPr txBox="1"/>
          <p:nvPr/>
        </p:nvSpPr>
        <p:spPr>
          <a:xfrm>
            <a:off x="1830679" y="3903235"/>
            <a:ext cx="3606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The Sphynx: Guardian of the pyramids. A top tier melee unit. </a:t>
            </a:r>
          </a:p>
          <a:p>
            <a:r>
              <a:rPr lang="en-US" dirty="0">
                <a:solidFill>
                  <a:srgbClr val="E8EAED"/>
                </a:solidFill>
                <a:latin typeface="Google Sans"/>
              </a:rPr>
              <a:t>Attacks twice.</a:t>
            </a:r>
            <a:endParaRPr lang="bg-B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A567BA-0A4E-D266-5E8C-53CFCC385080}"/>
              </a:ext>
            </a:extLst>
          </p:cNvPr>
          <p:cNvSpPr txBox="1"/>
          <p:nvPr/>
        </p:nvSpPr>
        <p:spPr>
          <a:xfrm>
            <a:off x="6862544" y="1918306"/>
            <a:ext cx="3606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8EAED"/>
                </a:solidFill>
                <a:latin typeface="Google Sans"/>
              </a:rPr>
              <a:t>PUG: Slow speed, weak melee attack. Deteriorating vision. I suspect he is relative to Shaq.</a:t>
            </a:r>
            <a:endParaRPr lang="bg-BG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492B9A-9633-78FE-FD44-5ABF704332BA}"/>
              </a:ext>
            </a:extLst>
          </p:cNvPr>
          <p:cNvSpPr txBox="1"/>
          <p:nvPr/>
        </p:nvSpPr>
        <p:spPr>
          <a:xfrm>
            <a:off x="6862544" y="2848108"/>
            <a:ext cx="3606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8EAED"/>
                </a:solidFill>
                <a:latin typeface="Google Sans"/>
              </a:rPr>
              <a:t>Malinois: The dogs ranged unit. Artificially created. Attacks for no reason. </a:t>
            </a:r>
            <a:endParaRPr lang="bg-BG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2EDFB7-F41F-632C-5487-5204B993A5C2}"/>
              </a:ext>
            </a:extLst>
          </p:cNvPr>
          <p:cNvSpPr txBox="1"/>
          <p:nvPr/>
        </p:nvSpPr>
        <p:spPr>
          <a:xfrm>
            <a:off x="6862544" y="3862616"/>
            <a:ext cx="3606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8EAED"/>
                </a:solidFill>
                <a:latin typeface="Google Sans"/>
              </a:rPr>
              <a:t>Shiba Innu: The top tier dog unit. Can teleport on the first turn on the battlefield. Sent by Elon Musk on expedition to the moon. </a:t>
            </a:r>
            <a:endParaRPr lang="bg-BG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05A3CA-1446-17BC-E55E-9642DF0742AB}"/>
              </a:ext>
            </a:extLst>
          </p:cNvPr>
          <p:cNvSpPr txBox="1"/>
          <p:nvPr/>
        </p:nvSpPr>
        <p:spPr>
          <a:xfrm>
            <a:off x="4081746" y="4953222"/>
            <a:ext cx="265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8EAED"/>
                </a:solidFill>
                <a:latin typeface="Google Sans"/>
              </a:rPr>
              <a:t>What is a computer game without a dragon? Don’t poke him! Kills every stack on the battlefield with one strike only!</a:t>
            </a:r>
            <a:endParaRPr lang="bg-BG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735F76-8721-61F0-BEF1-D16835BA4286}"/>
              </a:ext>
            </a:extLst>
          </p:cNvPr>
          <p:cNvSpPr txBox="1"/>
          <p:nvPr/>
        </p:nvSpPr>
        <p:spPr>
          <a:xfrm>
            <a:off x="8234753" y="5186750"/>
            <a:ext cx="2899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8EAED"/>
                </a:solidFill>
                <a:latin typeface="Google Sans"/>
              </a:rPr>
              <a:t>It’s a mouse. Annoying, usually guards something that no one wants. 1 Attack, 1 Defense, 1 Health.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9043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2" grpId="0"/>
      <p:bldP spid="43" grpId="0"/>
      <p:bldP spid="44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75000"/>
              </a:schemeClr>
            </a:gs>
            <a:gs pos="0">
              <a:srgbClr val="7030A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D325B-88AF-90AA-8538-C622BE9E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Hristo Ivanov 2023</a:t>
            </a:r>
            <a:endParaRPr lang="bg-BG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5F6DF-543D-9DF3-EFDB-C3403EE8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A8D9AD5-F248-4919-864A-CFD76CC027D6}" type="slidenum">
              <a:rPr lang="bg-BG" noProof="0" smtClean="0"/>
              <a:pPr rtl="0"/>
              <a:t>6</a:t>
            </a:fld>
            <a:endParaRPr lang="bg-BG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A104BE-4DC9-58FC-D83B-FC2298E4C4AF}"/>
              </a:ext>
            </a:extLst>
          </p:cNvPr>
          <p:cNvSpPr/>
          <p:nvPr/>
        </p:nvSpPr>
        <p:spPr>
          <a:xfrm>
            <a:off x="1718087" y="138431"/>
            <a:ext cx="15842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CATS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9CCEA8-4429-6E05-87D3-17AD69ACBA59}"/>
              </a:ext>
            </a:extLst>
          </p:cNvPr>
          <p:cNvSpPr/>
          <p:nvPr/>
        </p:nvSpPr>
        <p:spPr>
          <a:xfrm>
            <a:off x="7949003" y="138431"/>
            <a:ext cx="1856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DOGS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EFC9F7-00E6-0A89-148E-4B88FE725386}"/>
              </a:ext>
            </a:extLst>
          </p:cNvPr>
          <p:cNvSpPr/>
          <p:nvPr/>
        </p:nvSpPr>
        <p:spPr>
          <a:xfrm>
            <a:off x="4084593" y="80938"/>
            <a:ext cx="30821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Resources</a:t>
            </a:r>
            <a:endParaRPr lang="bg-BG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C3D91E-AC4D-97D3-540C-45788E256A60}"/>
              </a:ext>
            </a:extLst>
          </p:cNvPr>
          <p:cNvSpPr/>
          <p:nvPr/>
        </p:nvSpPr>
        <p:spPr>
          <a:xfrm>
            <a:off x="3921239" y="3797320"/>
            <a:ext cx="33517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Production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C3DCF7-2B05-5416-1C39-DE3CD0721F8D}"/>
              </a:ext>
            </a:extLst>
          </p:cNvPr>
          <p:cNvSpPr txBox="1"/>
          <p:nvPr/>
        </p:nvSpPr>
        <p:spPr>
          <a:xfrm>
            <a:off x="1847850" y="994067"/>
            <a:ext cx="3606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Meow Coin is what the cats</a:t>
            </a:r>
          </a:p>
          <a:p>
            <a:r>
              <a:rPr lang="en-US" dirty="0">
                <a:solidFill>
                  <a:srgbClr val="E8EAED"/>
                </a:solidFill>
                <a:latin typeface="Google Sans"/>
              </a:rPr>
              <a:t>are using instead of gold. It is so bad</a:t>
            </a:r>
          </a:p>
          <a:p>
            <a:r>
              <a:rPr lang="en-US" dirty="0">
                <a:solidFill>
                  <a:srgbClr val="E8EAED"/>
                </a:solidFill>
                <a:latin typeface="Google Sans"/>
              </a:rPr>
              <a:t>that I use Monero image instead. </a:t>
            </a:r>
            <a:endParaRPr lang="bg-BG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C140F1-846A-F32E-2B36-C71F1B07E4C2}"/>
              </a:ext>
            </a:extLst>
          </p:cNvPr>
          <p:cNvSpPr txBox="1"/>
          <p:nvPr/>
        </p:nvSpPr>
        <p:spPr>
          <a:xfrm>
            <a:off x="6862544" y="1008291"/>
            <a:ext cx="3606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Doge Coin helped a lot of people to retire. However it’s not always used with good intentions. </a:t>
            </a:r>
            <a:endParaRPr lang="bg-BG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ECFC4A-5C14-D727-4A0A-AFE31F28A253}"/>
              </a:ext>
            </a:extLst>
          </p:cNvPr>
          <p:cNvSpPr txBox="1"/>
          <p:nvPr/>
        </p:nvSpPr>
        <p:spPr>
          <a:xfrm>
            <a:off x="1837559" y="2032212"/>
            <a:ext cx="3606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Milk. 3.6% of Fat.</a:t>
            </a:r>
          </a:p>
          <a:p>
            <a:r>
              <a:rPr lang="en-US" dirty="0">
                <a:solidFill>
                  <a:srgbClr val="E8EAED"/>
                </a:solidFill>
                <a:latin typeface="Google Sans"/>
              </a:rPr>
              <a:t>Produced by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a happy cow. </a:t>
            </a:r>
            <a:endParaRPr lang="bg-BG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1A7CC1-4E0E-A15D-30A9-669B86C2117B}"/>
              </a:ext>
            </a:extLst>
          </p:cNvPr>
          <p:cNvSpPr txBox="1"/>
          <p:nvPr/>
        </p:nvSpPr>
        <p:spPr>
          <a:xfrm>
            <a:off x="1830679" y="2905811"/>
            <a:ext cx="3606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Fish is caught by the cats during</a:t>
            </a:r>
            <a:endParaRPr lang="en-US" dirty="0"/>
          </a:p>
          <a:p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their spare time. Get control </a:t>
            </a:r>
          </a:p>
          <a:p>
            <a:r>
              <a:rPr lang="en-US" dirty="0">
                <a:solidFill>
                  <a:srgbClr val="E8EAED"/>
                </a:solidFill>
                <a:latin typeface="Google Sans"/>
              </a:rPr>
              <a:t>of the fish pound to get it daily. </a:t>
            </a:r>
            <a:endParaRPr lang="en-US" b="0" i="0" dirty="0">
              <a:solidFill>
                <a:srgbClr val="E8EAED"/>
              </a:solidFill>
              <a:effectLst/>
              <a:latin typeface="Google San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A567BA-0A4E-D266-5E8C-53CFCC385080}"/>
              </a:ext>
            </a:extLst>
          </p:cNvPr>
          <p:cNvSpPr txBox="1"/>
          <p:nvPr/>
        </p:nvSpPr>
        <p:spPr>
          <a:xfrm>
            <a:off x="6862544" y="1946881"/>
            <a:ext cx="3606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8EAED"/>
                </a:solidFill>
                <a:latin typeface="Google Sans"/>
              </a:rPr>
              <a:t>The bones are usually found in the garden. Unknown origin. </a:t>
            </a:r>
            <a:endParaRPr lang="bg-BG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492B9A-9633-78FE-FD44-5ABF704332BA}"/>
              </a:ext>
            </a:extLst>
          </p:cNvPr>
          <p:cNvSpPr txBox="1"/>
          <p:nvPr/>
        </p:nvSpPr>
        <p:spPr>
          <a:xfrm>
            <a:off x="6862544" y="2848108"/>
            <a:ext cx="3606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8EAED"/>
                </a:solidFill>
                <a:latin typeface="Google Sans"/>
              </a:rPr>
              <a:t>Meat is getting production bonus </a:t>
            </a:r>
          </a:p>
          <a:p>
            <a:r>
              <a:rPr lang="en-US" dirty="0">
                <a:solidFill>
                  <a:srgbClr val="E8EAED"/>
                </a:solidFill>
                <a:latin typeface="Google Sans"/>
              </a:rPr>
              <a:t>In every Bulgarian village the weeks before Christmas. </a:t>
            </a:r>
            <a:endParaRPr lang="bg-B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CF247F-798A-B496-350B-423F40833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8" y="1873028"/>
            <a:ext cx="952500" cy="952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1069B2-B9AC-3262-C170-98F81010C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01" y="1004268"/>
            <a:ext cx="952500" cy="952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0903A8-F316-E4E7-114F-C75C7FCA6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01" y="2987342"/>
            <a:ext cx="952500" cy="952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79C587-82CC-14FE-882F-7474EEC7E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564" y="992980"/>
            <a:ext cx="952500" cy="952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205C099-E8B1-F06A-6846-5690CCFDC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5039" y="2000643"/>
            <a:ext cx="952500" cy="952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2871D0-36C9-3AD3-E230-B17110E65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250" y="2952750"/>
            <a:ext cx="952500" cy="9525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FA76DFC-554C-BADD-2128-4EA6D01EB5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073" y="4417573"/>
            <a:ext cx="1078352" cy="107835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0702A51-DD97-B7EE-EA27-0ACB158811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884" y="5643123"/>
            <a:ext cx="1078352" cy="107835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7C2FF48-E0E9-65D9-302D-30B8BDF54D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5272" y="4589527"/>
            <a:ext cx="1065056" cy="10650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726075-7F49-6A73-4005-DF66A4DB20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32305" y="5509630"/>
            <a:ext cx="1065056" cy="106505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5964C6B-0E22-77CC-F0D9-C53CEBA52F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09743" y="4353431"/>
            <a:ext cx="1065056" cy="106505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9165C2B-DA56-8929-E170-18807DE1CC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01695" y="5668825"/>
            <a:ext cx="1425890" cy="8129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A43DC88-2684-410C-41AB-D48C533EB04F}"/>
              </a:ext>
            </a:extLst>
          </p:cNvPr>
          <p:cNvSpPr txBox="1"/>
          <p:nvPr/>
        </p:nvSpPr>
        <p:spPr>
          <a:xfrm>
            <a:off x="1495425" y="4439568"/>
            <a:ext cx="2255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Cat House: collects 1000 Meow Coins daily from cats taxes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E055C91-3927-A1F5-07B5-ADB444FFD2A0}"/>
              </a:ext>
            </a:extLst>
          </p:cNvPr>
          <p:cNvSpPr txBox="1"/>
          <p:nvPr/>
        </p:nvSpPr>
        <p:spPr>
          <a:xfrm>
            <a:off x="1495425" y="5615582"/>
            <a:ext cx="2255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Dog House: collects 1000 Doge Coins daily from dogs taxes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56AD58-ED57-919B-5B66-24F2556179EF}"/>
              </a:ext>
            </a:extLst>
          </p:cNvPr>
          <p:cNvSpPr txBox="1"/>
          <p:nvPr/>
        </p:nvSpPr>
        <p:spPr>
          <a:xfrm>
            <a:off x="8919176" y="5634210"/>
            <a:ext cx="225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Pig Farm: produces</a:t>
            </a:r>
          </a:p>
          <a:p>
            <a:r>
              <a:rPr lang="en-US" dirty="0">
                <a:solidFill>
                  <a:srgbClr val="E8EAED"/>
                </a:solidFill>
                <a:latin typeface="Google Sans"/>
              </a:rPr>
              <a:t>1 meat daily</a:t>
            </a:r>
            <a:endParaRPr lang="en-US" b="0" i="0" dirty="0">
              <a:solidFill>
                <a:srgbClr val="E8EAED"/>
              </a:solidFill>
              <a:effectLst/>
              <a:latin typeface="Google San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846D7A-41BE-4AA0-D300-8572D598811C}"/>
              </a:ext>
            </a:extLst>
          </p:cNvPr>
          <p:cNvSpPr txBox="1"/>
          <p:nvPr/>
        </p:nvSpPr>
        <p:spPr>
          <a:xfrm>
            <a:off x="5218928" y="5601592"/>
            <a:ext cx="225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Bone Yard: produces</a:t>
            </a:r>
          </a:p>
          <a:p>
            <a:r>
              <a:rPr lang="en-US" dirty="0">
                <a:solidFill>
                  <a:srgbClr val="E8EAED"/>
                </a:solidFill>
                <a:latin typeface="Google Sans"/>
              </a:rPr>
              <a:t>2 bones daily</a:t>
            </a:r>
            <a:endParaRPr lang="en-US" b="0" i="0" dirty="0">
              <a:solidFill>
                <a:srgbClr val="E8EAED"/>
              </a:solidFill>
              <a:effectLst/>
              <a:latin typeface="Google San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6B12245-4AC5-D348-3F99-D8BA95367BEF}"/>
              </a:ext>
            </a:extLst>
          </p:cNvPr>
          <p:cNvSpPr txBox="1"/>
          <p:nvPr/>
        </p:nvSpPr>
        <p:spPr>
          <a:xfrm>
            <a:off x="5277722" y="4772156"/>
            <a:ext cx="225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Milk Farm: produces</a:t>
            </a:r>
          </a:p>
          <a:p>
            <a:r>
              <a:rPr lang="en-US" dirty="0">
                <a:solidFill>
                  <a:srgbClr val="E8EAED"/>
                </a:solidFill>
                <a:latin typeface="Google Sans"/>
              </a:rPr>
              <a:t>2 milk daily</a:t>
            </a:r>
            <a:endParaRPr lang="en-US" b="0" i="0" dirty="0">
              <a:solidFill>
                <a:srgbClr val="E8EAED"/>
              </a:solidFill>
              <a:effectLst/>
              <a:latin typeface="Google San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D158AA-909F-78A9-F4B0-6C84CE44824B}"/>
              </a:ext>
            </a:extLst>
          </p:cNvPr>
          <p:cNvSpPr txBox="1"/>
          <p:nvPr/>
        </p:nvSpPr>
        <p:spPr>
          <a:xfrm>
            <a:off x="8951792" y="4649453"/>
            <a:ext cx="225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Fish Pound: produces</a:t>
            </a:r>
          </a:p>
          <a:p>
            <a:r>
              <a:rPr lang="en-US" dirty="0">
                <a:solidFill>
                  <a:srgbClr val="E8EAED"/>
                </a:solidFill>
                <a:latin typeface="Google Sans"/>
              </a:rPr>
              <a:t>1 fish daily</a:t>
            </a:r>
            <a:endParaRPr lang="en-US" b="0" i="0" dirty="0">
              <a:solidFill>
                <a:srgbClr val="E8EAED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4634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3" grpId="0"/>
      <p:bldP spid="34" grpId="0"/>
      <p:bldP spid="35" grpId="0"/>
      <p:bldP spid="36" grpId="0"/>
      <p:bldP spid="37" grpId="0"/>
      <p:bldP spid="39" grpId="0"/>
      <p:bldP spid="42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A082D2-F1F2-DA89-E233-CDCAA6BB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275" y="136525"/>
            <a:ext cx="6448425" cy="1182674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Few words about the artwork and the map creation!</a:t>
            </a:r>
            <a:endParaRPr lang="bg-BG" sz="36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D325B-88AF-90AA-8538-C622BE9E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Hristo Ivanov 2023</a:t>
            </a:r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5F6DF-543D-9DF3-EFDB-C3403EE8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D9AD5-F248-4919-864A-CFD76CC027D6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5A27C5-0A6B-602F-B413-DC683F6B3FF8}"/>
              </a:ext>
            </a:extLst>
          </p:cNvPr>
          <p:cNvSpPr txBox="1"/>
          <p:nvPr/>
        </p:nvSpPr>
        <p:spPr>
          <a:xfrm>
            <a:off x="695112" y="1630739"/>
            <a:ext cx="19195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assets are transparent png images randomly found on google. I tried using AI for generating the artwork or ready tilesets, but the result was unsatisfactory.</a:t>
            </a:r>
            <a:endParaRPr lang="bg-B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86387-31A5-DBD3-1C54-EBE8C81081D9}"/>
              </a:ext>
            </a:extLst>
          </p:cNvPr>
          <p:cNvSpPr txBox="1"/>
          <p:nvPr/>
        </p:nvSpPr>
        <p:spPr>
          <a:xfrm>
            <a:off x="2962275" y="2552700"/>
            <a:ext cx="2133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map, my first option was Tiled. There are a lot of specifics which were stopping me to use pre-ready tile sets. Due to the limited time and the complicity of Tiled I dumped the idea. However, it still could be a good base for future issues!</a:t>
            </a:r>
            <a:endParaRPr lang="bg-BG" dirty="0"/>
          </a:p>
        </p:txBody>
      </p:sp>
      <p:pic>
        <p:nvPicPr>
          <p:cNvPr id="2050" name="Picture 2" descr="Install Tiled on Linux | Snap Store">
            <a:extLst>
              <a:ext uri="{FF2B5EF4-FFF2-40B4-BE49-F238E27FC236}">
                <a16:creationId xmlns:a16="http://schemas.microsoft.com/office/drawing/2014/main" id="{0C46BBE1-6052-7A0E-C4A9-20CDA7C90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3" y="1127097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le type light gamemaker icon">
            <a:extLst>
              <a:ext uri="{FF2B5EF4-FFF2-40B4-BE49-F238E27FC236}">
                <a16:creationId xmlns:a16="http://schemas.microsoft.com/office/drawing/2014/main" id="{34A13552-6BBC-2A6B-C716-9551866E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45" y="1246929"/>
            <a:ext cx="1531985" cy="153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0186C7-F290-3DF3-15F8-81BD32BBCDC3}"/>
              </a:ext>
            </a:extLst>
          </p:cNvPr>
          <p:cNvSpPr txBox="1"/>
          <p:nvPr/>
        </p:nvSpPr>
        <p:spPr>
          <a:xfrm>
            <a:off x="6243638" y="2768544"/>
            <a:ext cx="2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second choice </a:t>
            </a:r>
          </a:p>
          <a:p>
            <a:r>
              <a:rPr lang="en-US" dirty="0"/>
              <a:t>was game maker. </a:t>
            </a:r>
            <a:br>
              <a:rPr lang="en-US" dirty="0"/>
            </a:br>
            <a:r>
              <a:rPr lang="en-US" dirty="0"/>
              <a:t>I have used it many years ago but wasn’t expecting it to evolve so much. </a:t>
            </a:r>
          </a:p>
          <a:p>
            <a:r>
              <a:rPr lang="en-US" dirty="0"/>
              <a:t>Finally considering the limited time for developing I decided to move to the next option. </a:t>
            </a:r>
            <a:endParaRPr lang="bg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1344FF-175E-720A-934C-34C0276B2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0700" y="727863"/>
            <a:ext cx="2086189" cy="20184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D38F64-4FBE-C251-56B8-A7B0786AE2F2}"/>
              </a:ext>
            </a:extLst>
          </p:cNvPr>
          <p:cNvSpPr txBox="1"/>
          <p:nvPr/>
        </p:nvSpPr>
        <p:spPr>
          <a:xfrm>
            <a:off x="9311130" y="2843188"/>
            <a:ext cx="22903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HoMM 3 map editor</a:t>
            </a:r>
          </a:p>
          <a:p>
            <a:r>
              <a:rPr lang="en-US" dirty="0"/>
              <a:t>had everything I needed and was super easy to use. Even if it not meant for this purpose, the result was great. However, this needs to be changed to one of the previous 2 options if I want to further develop the project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6822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A082D2-F1F2-DA89-E233-CDCAA6BB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275" y="136525"/>
            <a:ext cx="6448425" cy="1182674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What is behind the map: </a:t>
            </a:r>
            <a:endParaRPr lang="bg-BG" sz="36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D325B-88AF-90AA-8538-C622BE9E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Hristo Ivanov 2023</a:t>
            </a:r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5F6DF-543D-9DF3-EFDB-C3403EE8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D9AD5-F248-4919-864A-CFD76CC027D6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3EC864-6FFF-EDAA-82C9-94E725A8F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08" y="1099787"/>
            <a:ext cx="4896533" cy="5020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F672F0-DF1A-2E39-C026-B404CD49D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541" y="1098228"/>
            <a:ext cx="7000462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3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A082D2-F1F2-DA89-E233-CDCAA6BB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025" y="-108182"/>
            <a:ext cx="6448425" cy="1182674"/>
          </a:xfrm>
        </p:spPr>
        <p:txBody>
          <a:bodyPr>
            <a:noAutofit/>
          </a:bodyPr>
          <a:lstStyle/>
          <a:p>
            <a:r>
              <a:rPr lang="en-US" sz="3600" b="1" dirty="0"/>
              <a:t>Current Version (adventure map)</a:t>
            </a:r>
            <a:endParaRPr lang="bg-BG" sz="36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D325B-88AF-90AA-8538-C622BE9E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Hristo Ivanov 2023</a:t>
            </a:r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5F6DF-543D-9DF3-EFDB-C3403EE8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D9AD5-F248-4919-864A-CFD76CC027D6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98F8E-F728-1F5F-C85F-D02E915FA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17" y="722284"/>
            <a:ext cx="9244083" cy="59030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71DD62-E214-25E3-24C5-E2291E60BAD3}"/>
              </a:ext>
            </a:extLst>
          </p:cNvPr>
          <p:cNvSpPr txBox="1"/>
          <p:nvPr/>
        </p:nvSpPr>
        <p:spPr>
          <a:xfrm>
            <a:off x="9897964" y="1260086"/>
            <a:ext cx="1873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Controls: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9A567-EE40-4EB8-1841-42DD4474093C}"/>
              </a:ext>
            </a:extLst>
          </p:cNvPr>
          <p:cNvSpPr txBox="1"/>
          <p:nvPr/>
        </p:nvSpPr>
        <p:spPr>
          <a:xfrm>
            <a:off x="9777664" y="2205792"/>
            <a:ext cx="21737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Keyboard arrows </a:t>
            </a:r>
          </a:p>
          <a:p>
            <a:r>
              <a:rPr lang="en-US" dirty="0"/>
              <a:t>are moving the hero</a:t>
            </a:r>
          </a:p>
          <a:p>
            <a:r>
              <a:rPr lang="en-US" dirty="0"/>
              <a:t>to the next neighboring</a:t>
            </a:r>
          </a:p>
          <a:p>
            <a:r>
              <a:rPr lang="en-US" dirty="0"/>
              <a:t>Tile. Pressing E activates end of turn. </a:t>
            </a:r>
          </a:p>
          <a:p>
            <a:r>
              <a:rPr lang="en-US" dirty="0"/>
              <a:t>Alternatively you can </a:t>
            </a:r>
          </a:p>
          <a:p>
            <a:r>
              <a:rPr lang="en-US" dirty="0"/>
              <a:t>control the hero by mouse – by clicking on the neighboring tiles or the End Turn button on the bottom right corner.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299250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1_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3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6.xml><?xml version="1.0" encoding="utf-8"?>
<a:theme xmlns:a="http://schemas.openxmlformats.org/drawingml/2006/main" name="Тема на Offic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Тема на Offic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C9A7CA-BEC5-41E5-AAE1-C9D7FC518E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F5AFAE-B80F-42D3-94B4-729362BC1BCB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40262f94-9f35-4ac3-9a90-690165a166b7"/>
    <ds:schemaRef ds:uri="a4f35948-e619-41b3-aa29-22878b09cfd2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59B8A7B-DB68-4625-86A7-7FECB4C2AE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1772</TotalTime>
  <Words>937</Words>
  <Application>Microsoft Office PowerPoint</Application>
  <PresentationFormat>Widescreen</PresentationFormat>
  <Paragraphs>152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34" baseType="lpstr">
      <vt:lpstr>Arial</vt:lpstr>
      <vt:lpstr>Calibri</vt:lpstr>
      <vt:lpstr>Calibri Light</vt:lpstr>
      <vt:lpstr>Cambria</vt:lpstr>
      <vt:lpstr>Corbel</vt:lpstr>
      <vt:lpstr>Google Sans</vt:lpstr>
      <vt:lpstr>Impact</vt:lpstr>
      <vt:lpstr>Trebuchet MS</vt:lpstr>
      <vt:lpstr>Wingdings</vt:lpstr>
      <vt:lpstr>Wingdings 2</vt:lpstr>
      <vt:lpstr>Wingdings 3</vt:lpstr>
      <vt:lpstr>1_Main Event</vt:lpstr>
      <vt:lpstr>Frame</vt:lpstr>
      <vt:lpstr>Banded</vt:lpstr>
      <vt:lpstr>Office Theme</vt:lpstr>
      <vt:lpstr>Facet</vt:lpstr>
      <vt:lpstr>PET WARS</vt:lpstr>
      <vt:lpstr>What  is Pet Wars???</vt:lpstr>
      <vt:lpstr>INSPIRATIONS</vt:lpstr>
      <vt:lpstr>How it Started? </vt:lpstr>
      <vt:lpstr>PowerPoint Presentation</vt:lpstr>
      <vt:lpstr>PowerPoint Presentation</vt:lpstr>
      <vt:lpstr>Few words about the artwork and the map creation!</vt:lpstr>
      <vt:lpstr>What is behind the map: </vt:lpstr>
      <vt:lpstr>Current Version (adventure map)</vt:lpstr>
      <vt:lpstr>Code Talk – HERO class</vt:lpstr>
      <vt:lpstr>Hero Movement Logic</vt:lpstr>
      <vt:lpstr>Drawing the resources to the interface</vt:lpstr>
      <vt:lpstr>There were transformed from classes to just 2 functions, so now they are fully dependent on the map: </vt:lpstr>
      <vt:lpstr>Same approach was used for the farms:</vt:lpstr>
      <vt:lpstr>Event map dictionaries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WARS</dc:title>
  <dc:creator>Hristo Ivanov</dc:creator>
  <cp:lastModifiedBy>Hristo Ivanov</cp:lastModifiedBy>
  <cp:revision>17</cp:revision>
  <dcterms:created xsi:type="dcterms:W3CDTF">2023-06-28T10:37:59Z</dcterms:created>
  <dcterms:modified xsi:type="dcterms:W3CDTF">2023-06-29T16:12:33Z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